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4" r:id="rId6"/>
    <p:sldId id="261" r:id="rId7"/>
    <p:sldId id="275" r:id="rId8"/>
    <p:sldId id="269" r:id="rId9"/>
    <p:sldId id="283" r:id="rId10"/>
    <p:sldId id="280" r:id="rId11"/>
    <p:sldId id="278" r:id="rId12"/>
    <p:sldId id="277" r:id="rId13"/>
    <p:sldId id="284" r:id="rId14"/>
    <p:sldId id="279" r:id="rId15"/>
    <p:sldId id="272" r:id="rId16"/>
    <p:sldId id="273" r:id="rId17"/>
    <p:sldId id="274" r:id="rId18"/>
    <p:sldId id="262" r:id="rId19"/>
    <p:sldId id="259" r:id="rId20"/>
    <p:sldId id="265" r:id="rId21"/>
    <p:sldId id="285" r:id="rId22"/>
    <p:sldId id="286" r:id="rId23"/>
    <p:sldId id="267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76"/>
    <a:srgbClr val="CEA884"/>
    <a:srgbClr val="B6D0E9"/>
    <a:srgbClr val="94BAC5"/>
    <a:srgbClr val="EBDBCC"/>
    <a:srgbClr val="D4E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60"/>
  </p:normalViewPr>
  <p:slideViewPr>
    <p:cSldViewPr snapToGrid="0">
      <p:cViewPr>
        <p:scale>
          <a:sx n="75" d="100"/>
          <a:sy n="75" d="100"/>
        </p:scale>
        <p:origin x="710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7E28-CF79-44EB-0192-EE0264C8D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075FA-1C3F-38B6-79D3-218FBE5D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C5B9-049B-B539-D1C3-94657E88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CD53-8311-7758-1FDF-B8E08F9C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0090-3763-4D0B-C0AA-68CFEF32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0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5404-18E0-92CB-67AC-E70A9530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C1CA5-661A-5CD0-76A2-9C4BA7F64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5D679-7FB7-FC04-EFEA-05F3EC2B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EFBE2-6D62-8D12-B461-3DEE0895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7FE47-DC23-41A9-8BAA-132679B5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0ECF4-E2C4-4FDF-AD32-B6357DDDF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44B1C-C279-380F-0E74-8ACBD10F9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09E69-E714-D62F-AC94-8DADFDC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8B2B1-99ED-CEC2-3292-44321E5E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D587-A2C2-A963-E551-68391C6B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0A0-C05D-C9B6-97F8-BC73DA20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6BFB-A9E5-2C20-E3F9-09853F63D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1C07E-5A19-4950-69BF-BA397BD2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FA09-2F69-5270-31EA-2535212B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43FD-0880-0664-10F0-B44E68BF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1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A20C-611F-9FF4-7D47-C50FCDDB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F678F-E38B-3F43-0910-0C3BD1D2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65A0E-A142-E5A6-823F-BE0A8999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B5AF7-F07E-9544-9203-3000850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73BF-A48C-AD14-CDA9-07DBD4E6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11CA-B948-1BE7-644B-8FF80BCC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1D20-734D-3CC1-4071-ED87185F5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6AA3E-9CC6-013B-5550-F195B214A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46AD-64A5-19FF-A7D9-16FD7F64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3FBE0-77B0-B4A1-1894-C18DF77D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DCC9D-DB6A-13D7-49BE-2BB2C78A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6BAF-9D2C-3209-0BF6-35558F65E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9D5E-075F-F767-06CF-8B562C783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98F48-27B9-B032-1C15-150F1DC91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77943-D43B-F9DA-8C7C-18D2395F8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4C7D1-B99E-793B-B841-DDCA1807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8138D-B41C-DF6D-B7AA-557C50ED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A8C33-027E-2F04-5E16-54BB1A48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C8E90-B434-4ED6-609F-A00A823F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3CDF-A194-ECD1-E841-79FD63B8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3FF45-4F16-1159-3DB3-5F39EA4A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B0E2C-837A-A442-8800-E6ADD1F5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65667-49E1-769C-14A5-DE9AF44D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AEEF2-CF0E-18D1-6209-956C8D0D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1C4B-02C7-5430-240C-159497F6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B0183-492A-FED4-7198-82075647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E26E-5F3B-8FD2-4AAA-8B681FEE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CA7B6-C808-00AB-A3F1-F40FF82F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80742-8381-835C-52FA-CC308D63D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543E6-B3D4-FC52-26AE-DC54968F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90DA6-DC82-26F4-A308-00C0B503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C3B-923C-C646-8E96-0515D248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2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F96-C463-1748-FDB7-2FA4961E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EC1E2-8F0C-3708-CCAE-D8C304751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C070-4740-A478-CAB8-5A34FB881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8839E-F820-4E88-DB56-574BAF24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7F20-50E1-D654-D074-E2137ADF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D4E3-4048-0E4F-BC9C-913BB88B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2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1B96A-BACD-2930-5644-EAA68A9F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042EB-75A4-7FA3-6BE2-8A91CDF3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7CA0-F8DD-4C38-031F-624DC792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40B7B6-E6A6-416C-85C2-FA4ED0A904F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67E5-0595-E286-1281-9500FC7E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640F-A7BC-0B98-FB89-FB75E79D4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F3366-36BD-4D6F-B6F7-BDA3A4173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AC5EA8-26F1-FE5D-7A8F-3B695FE11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5" y="160045"/>
            <a:ext cx="6101520" cy="3432704"/>
          </a:xfrm>
          <a:prstGeom prst="rect">
            <a:avLst/>
          </a:prstGeom>
        </p:spPr>
      </p:pic>
      <p:pic>
        <p:nvPicPr>
          <p:cNvPr id="8" name="Picture 7" descr="A train on the tracks">
            <a:extLst>
              <a:ext uri="{FF2B5EF4-FFF2-40B4-BE49-F238E27FC236}">
                <a16:creationId xmlns:a16="http://schemas.microsoft.com/office/drawing/2014/main" id="{003E000E-A2D9-667E-6125-7EA1FA03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99" y="2302213"/>
            <a:ext cx="5457075" cy="3638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5E0ACF-0B92-70DD-BC49-DA07AE2B34B2}"/>
              </a:ext>
            </a:extLst>
          </p:cNvPr>
          <p:cNvSpPr/>
          <p:nvPr/>
        </p:nvSpPr>
        <p:spPr>
          <a:xfrm>
            <a:off x="6926094" y="629055"/>
            <a:ext cx="739302" cy="15564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50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09FF54-265B-F8AA-785E-66784A8AF40E}"/>
              </a:ext>
            </a:extLst>
          </p:cNvPr>
          <p:cNvSpPr/>
          <p:nvPr/>
        </p:nvSpPr>
        <p:spPr>
          <a:xfrm>
            <a:off x="5457371" y="153858"/>
            <a:ext cx="4114800" cy="6675120"/>
          </a:xfrm>
          <a:prstGeom prst="rect">
            <a:avLst/>
          </a:prstGeom>
          <a:solidFill>
            <a:srgbClr val="CEA884"/>
          </a:solidFill>
          <a:ln w="76200">
            <a:solidFill>
              <a:srgbClr val="B6D0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38A1474-7B4C-2170-26B3-A6194BD204BA}"/>
              </a:ext>
            </a:extLst>
          </p:cNvPr>
          <p:cNvSpPr/>
          <p:nvPr/>
        </p:nvSpPr>
        <p:spPr>
          <a:xfrm>
            <a:off x="6443171" y="1172538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C9A4-5459-DD6D-1C6F-EFDD1A328D8F}"/>
              </a:ext>
            </a:extLst>
          </p:cNvPr>
          <p:cNvSpPr txBox="1"/>
          <p:nvPr/>
        </p:nvSpPr>
        <p:spPr>
          <a:xfrm>
            <a:off x="5558679" y="1429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4E3E8"/>
                </a:solidFill>
                <a:latin typeface="Aptos Black" panose="020F0502020204030204" pitchFamily="34" charset="0"/>
              </a:rPr>
              <a:t>San Francisco, CA</a:t>
            </a:r>
            <a:endParaRPr lang="en-US" sz="1600" dirty="0">
              <a:solidFill>
                <a:srgbClr val="D4E3E8"/>
              </a:solidFill>
              <a:latin typeface="Aptos Black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83AB-6956-738A-BD8D-08BBDCC41ABD}"/>
              </a:ext>
            </a:extLst>
          </p:cNvPr>
          <p:cNvSpPr txBox="1"/>
          <p:nvPr/>
        </p:nvSpPr>
        <p:spPr>
          <a:xfrm>
            <a:off x="5919875" y="4952405"/>
            <a:ext cx="35677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3,515,933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513.80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6,843.04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3E11C-283D-8A0A-D399-2ADEA1C2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08" y="1282121"/>
            <a:ext cx="2293257" cy="227874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D68DF7-213C-766F-A612-9E34C3AE0375}"/>
              </a:ext>
            </a:extLst>
          </p:cNvPr>
          <p:cNvSpPr/>
          <p:nvPr/>
        </p:nvSpPr>
        <p:spPr>
          <a:xfrm>
            <a:off x="670425" y="124829"/>
            <a:ext cx="4114800" cy="6675120"/>
          </a:xfrm>
          <a:prstGeom prst="rect">
            <a:avLst/>
          </a:prstGeom>
          <a:solidFill>
            <a:srgbClr val="EBDBCC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3153AD-2984-568E-1104-BFFCE06BEBE3}"/>
              </a:ext>
            </a:extLst>
          </p:cNvPr>
          <p:cNvSpPr/>
          <p:nvPr/>
        </p:nvSpPr>
        <p:spPr>
          <a:xfrm>
            <a:off x="1550975" y="1172538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3048A1-6707-A3B9-2707-A32FD8AC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29" y="1282765"/>
            <a:ext cx="2286413" cy="2296132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3B8C1-422C-49B3-0BEB-3E14116059D5}"/>
              </a:ext>
            </a:extLst>
          </p:cNvPr>
          <p:cNvSpPr txBox="1"/>
          <p:nvPr/>
        </p:nvSpPr>
        <p:spPr>
          <a:xfrm>
            <a:off x="668512" y="1370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New York City, NY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5A7B6-15C1-EEA9-BA48-5F20264CA9AF}"/>
              </a:ext>
            </a:extLst>
          </p:cNvPr>
          <p:cNvCxnSpPr>
            <a:cxnSpLocks/>
          </p:cNvCxnSpPr>
          <p:nvPr/>
        </p:nvCxnSpPr>
        <p:spPr>
          <a:xfrm>
            <a:off x="2566358" y="4272908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FEBBA8-B21E-312B-582F-2078119AC592}"/>
              </a:ext>
            </a:extLst>
          </p:cNvPr>
          <p:cNvSpPr txBox="1"/>
          <p:nvPr/>
        </p:nvSpPr>
        <p:spPr>
          <a:xfrm>
            <a:off x="995328" y="4952406"/>
            <a:ext cx="3632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19,426,449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3.248.12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5,980.83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16538B-0F3A-96E7-7C15-A801C9B33FB8}"/>
              </a:ext>
            </a:extLst>
          </p:cNvPr>
          <p:cNvCxnSpPr>
            <a:cxnSpLocks/>
          </p:cNvCxnSpPr>
          <p:nvPr/>
        </p:nvCxnSpPr>
        <p:spPr>
          <a:xfrm>
            <a:off x="7389005" y="4272908"/>
            <a:ext cx="490354" cy="0"/>
          </a:xfrm>
          <a:prstGeom prst="line">
            <a:avLst/>
          </a:prstGeom>
          <a:ln w="57150">
            <a:solidFill>
              <a:srgbClr val="B6D0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7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4A1A-F909-ADAB-A291-52D2BC45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AFF6365-571B-E98E-B763-7249433AA54B}"/>
              </a:ext>
            </a:extLst>
          </p:cNvPr>
          <p:cNvSpPr/>
          <p:nvPr/>
        </p:nvSpPr>
        <p:spPr>
          <a:xfrm>
            <a:off x="6443176" y="1172538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8618C-E612-C300-A17E-7AA5BFADEA96}"/>
              </a:ext>
            </a:extLst>
          </p:cNvPr>
          <p:cNvSpPr/>
          <p:nvPr/>
        </p:nvSpPr>
        <p:spPr>
          <a:xfrm>
            <a:off x="501036" y="91440"/>
            <a:ext cx="4114800" cy="6675120"/>
          </a:xfrm>
          <a:prstGeom prst="rect">
            <a:avLst/>
          </a:prstGeom>
          <a:solidFill>
            <a:srgbClr val="D4E3E8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43749E-3322-F84B-A612-D69BE6397C5E}"/>
              </a:ext>
            </a:extLst>
          </p:cNvPr>
          <p:cNvSpPr/>
          <p:nvPr/>
        </p:nvSpPr>
        <p:spPr>
          <a:xfrm>
            <a:off x="1265109" y="1244477"/>
            <a:ext cx="2657424" cy="24223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2F1FD-BD0E-EF0A-3122-0E13035BE782}"/>
              </a:ext>
            </a:extLst>
          </p:cNvPr>
          <p:cNvSpPr txBox="1"/>
          <p:nvPr/>
        </p:nvSpPr>
        <p:spPr>
          <a:xfrm>
            <a:off x="501036" y="914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Denver, CO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21A39-3448-D665-5EBD-30F341151F4A}"/>
              </a:ext>
            </a:extLst>
          </p:cNvPr>
          <p:cNvSpPr txBox="1"/>
          <p:nvPr/>
        </p:nvSpPr>
        <p:spPr>
          <a:xfrm>
            <a:off x="835069" y="4948773"/>
            <a:ext cx="35175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2,686,147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644.54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4,167.54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F99C2A-4A38-6528-7510-EB00974A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78" y="1327695"/>
            <a:ext cx="2474686" cy="224757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026750-DBF6-BB9E-3EAA-C81256200D6F}"/>
              </a:ext>
            </a:extLst>
          </p:cNvPr>
          <p:cNvCxnSpPr>
            <a:cxnSpLocks/>
          </p:cNvCxnSpPr>
          <p:nvPr/>
        </p:nvCxnSpPr>
        <p:spPr>
          <a:xfrm>
            <a:off x="2348644" y="4323708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CAF0EE7-162E-7BD5-F3DB-44245957B2B5}"/>
              </a:ext>
            </a:extLst>
          </p:cNvPr>
          <p:cNvSpPr/>
          <p:nvPr/>
        </p:nvSpPr>
        <p:spPr>
          <a:xfrm>
            <a:off x="4822215" y="91440"/>
            <a:ext cx="4114800" cy="6675120"/>
          </a:xfrm>
          <a:prstGeom prst="rect">
            <a:avLst/>
          </a:prstGeom>
          <a:solidFill>
            <a:srgbClr val="EBDBCC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4FE157-AA9D-9E0F-F674-85ED8EF758E9}"/>
              </a:ext>
            </a:extLst>
          </p:cNvPr>
          <p:cNvSpPr/>
          <p:nvPr/>
        </p:nvSpPr>
        <p:spPr>
          <a:xfrm>
            <a:off x="5704678" y="1168906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D464F9-D52C-144B-CEEC-518654ED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032" y="1279133"/>
            <a:ext cx="2286413" cy="2296132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9B04E8-B4A7-32A2-76A5-CDA73C954450}"/>
              </a:ext>
            </a:extLst>
          </p:cNvPr>
          <p:cNvSpPr txBox="1"/>
          <p:nvPr/>
        </p:nvSpPr>
        <p:spPr>
          <a:xfrm>
            <a:off x="4822215" y="13338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New York City, NY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9F5349-A931-0F26-B078-C508A92D9A42}"/>
              </a:ext>
            </a:extLst>
          </p:cNvPr>
          <p:cNvCxnSpPr>
            <a:cxnSpLocks/>
          </p:cNvCxnSpPr>
          <p:nvPr/>
        </p:nvCxnSpPr>
        <p:spPr>
          <a:xfrm>
            <a:off x="6720061" y="4269276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BF5CBF-3F6B-C168-25FB-380DFF3E8E45}"/>
              </a:ext>
            </a:extLst>
          </p:cNvPr>
          <p:cNvSpPr txBox="1"/>
          <p:nvPr/>
        </p:nvSpPr>
        <p:spPr>
          <a:xfrm>
            <a:off x="5149031" y="4948774"/>
            <a:ext cx="3632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19,426,449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3.248.12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5,980.83</a:t>
            </a:r>
          </a:p>
          <a:p>
            <a:pPr algn="ctr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54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B7AE5-3DE5-3E6A-036D-3C7E68E5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BD2EF3-0CD2-3259-0B6C-99F52C1A6F37}"/>
              </a:ext>
            </a:extLst>
          </p:cNvPr>
          <p:cNvSpPr/>
          <p:nvPr/>
        </p:nvSpPr>
        <p:spPr>
          <a:xfrm>
            <a:off x="5653020" y="1371529"/>
            <a:ext cx="4421186" cy="5060303"/>
          </a:xfrm>
          <a:prstGeom prst="rect">
            <a:avLst/>
          </a:prstGeom>
          <a:solidFill>
            <a:srgbClr val="D4E3E8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50582-6543-9735-5EC5-9260993A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1" y="139344"/>
            <a:ext cx="2468548" cy="1175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6E178-173B-7AAC-0B99-99869690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1" y="1314706"/>
            <a:ext cx="4421186" cy="506030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1BC7A34-1E6F-19CB-B844-3450D0DB0183}"/>
              </a:ext>
            </a:extLst>
          </p:cNvPr>
          <p:cNvSpPr/>
          <p:nvPr/>
        </p:nvSpPr>
        <p:spPr>
          <a:xfrm>
            <a:off x="6520024" y="2050647"/>
            <a:ext cx="2657424" cy="24223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35F14-F553-D402-01F0-00665E71F88C}"/>
              </a:ext>
            </a:extLst>
          </p:cNvPr>
          <p:cNvSpPr txBox="1"/>
          <p:nvPr/>
        </p:nvSpPr>
        <p:spPr>
          <a:xfrm>
            <a:off x="5653020" y="137152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Denver, CO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1D85A9-40C0-35DA-9B35-0A69A46FD64C}"/>
              </a:ext>
            </a:extLst>
          </p:cNvPr>
          <p:cNvCxnSpPr>
            <a:cxnSpLocks/>
          </p:cNvCxnSpPr>
          <p:nvPr/>
        </p:nvCxnSpPr>
        <p:spPr>
          <a:xfrm>
            <a:off x="7703738" y="4882510"/>
            <a:ext cx="319747" cy="0"/>
          </a:xfrm>
          <a:prstGeom prst="line">
            <a:avLst/>
          </a:prstGeom>
          <a:ln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6E6329-3E14-94F4-D9AD-3B765D4D0F43}"/>
              </a:ext>
            </a:extLst>
          </p:cNvPr>
          <p:cNvSpPr txBox="1"/>
          <p:nvPr/>
        </p:nvSpPr>
        <p:spPr>
          <a:xfrm>
            <a:off x="6374842" y="5121870"/>
            <a:ext cx="29477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Population Served:  </a:t>
            </a:r>
            <a:r>
              <a:rPr lang="en-US" sz="1600" dirty="0">
                <a:latin typeface="+mj-lt"/>
              </a:rPr>
              <a:t>2,686,147</a:t>
            </a:r>
          </a:p>
          <a:p>
            <a:pPr algn="ctr"/>
            <a:r>
              <a:rPr lang="en-US" sz="1600" b="1" dirty="0">
                <a:latin typeface="+mj-lt"/>
              </a:rPr>
              <a:t>Square Miles:  </a:t>
            </a:r>
            <a:r>
              <a:rPr lang="en-US" sz="1600" dirty="0">
                <a:latin typeface="+mj-lt"/>
              </a:rPr>
              <a:t>644.54</a:t>
            </a:r>
          </a:p>
          <a:p>
            <a:pPr algn="ctr"/>
            <a:r>
              <a:rPr lang="en-US" sz="1600" b="1" dirty="0">
                <a:latin typeface="+mj-lt"/>
              </a:rPr>
              <a:t>Density:  </a:t>
            </a:r>
            <a:r>
              <a:rPr lang="en-US" sz="1600" dirty="0">
                <a:latin typeface="+mj-lt"/>
              </a:rPr>
              <a:t>4,167.54</a:t>
            </a:r>
          </a:p>
          <a:p>
            <a:pPr algn="ctr"/>
            <a:endParaRPr lang="en-US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FB4B9E-71CC-680C-F6D4-5506CC14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1" y="3976914"/>
            <a:ext cx="4996669" cy="277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50D48-DFFF-1D88-3B23-0A166792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257" y="2140857"/>
            <a:ext cx="2474686" cy="224757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3979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ACCD-2F9B-8D2F-0651-3ECE81F4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2349EF-CD03-0F7C-B9B0-6067B09ED837}"/>
              </a:ext>
            </a:extLst>
          </p:cNvPr>
          <p:cNvSpPr/>
          <p:nvPr/>
        </p:nvSpPr>
        <p:spPr>
          <a:xfrm>
            <a:off x="5653020" y="1371529"/>
            <a:ext cx="4421186" cy="5060303"/>
          </a:xfrm>
          <a:prstGeom prst="rect">
            <a:avLst/>
          </a:prstGeom>
          <a:solidFill>
            <a:srgbClr val="94BAC5"/>
          </a:solidFill>
          <a:ln w="57150">
            <a:solidFill>
              <a:srgbClr val="CEA8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6EA0D-1C1A-DB03-E556-ABA761CE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1" y="139344"/>
            <a:ext cx="2468548" cy="1175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4C9CEB-F8C8-CF7B-112C-1CD360E5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1" y="1314706"/>
            <a:ext cx="4421186" cy="506030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BF79A3F-33D8-EF4F-EFF9-251CE1371440}"/>
              </a:ext>
            </a:extLst>
          </p:cNvPr>
          <p:cNvSpPr/>
          <p:nvPr/>
        </p:nvSpPr>
        <p:spPr>
          <a:xfrm>
            <a:off x="6505056" y="2053772"/>
            <a:ext cx="2566373" cy="24383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5B3DA-984B-3BB0-8632-7925DFA5F011}"/>
              </a:ext>
            </a:extLst>
          </p:cNvPr>
          <p:cNvSpPr txBox="1"/>
          <p:nvPr/>
        </p:nvSpPr>
        <p:spPr>
          <a:xfrm>
            <a:off x="5653020" y="137152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BDBCC"/>
                </a:solidFill>
                <a:latin typeface="Aptos Black" panose="020F0502020204030204" pitchFamily="34" charset="0"/>
              </a:rPr>
              <a:t>Nashville, TN</a:t>
            </a:r>
            <a:endParaRPr lang="en-US" sz="1600" dirty="0">
              <a:solidFill>
                <a:srgbClr val="EBDBCC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94D279-67C4-0B7C-E733-9109CF4B6721}"/>
              </a:ext>
            </a:extLst>
          </p:cNvPr>
          <p:cNvCxnSpPr>
            <a:cxnSpLocks/>
          </p:cNvCxnSpPr>
          <p:nvPr/>
        </p:nvCxnSpPr>
        <p:spPr>
          <a:xfrm>
            <a:off x="7703738" y="4882510"/>
            <a:ext cx="319747" cy="0"/>
          </a:xfrm>
          <a:prstGeom prst="line">
            <a:avLst/>
          </a:prstGeom>
          <a:ln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B6A8CF-452E-6164-E714-D2A6CEDEDF59}"/>
              </a:ext>
            </a:extLst>
          </p:cNvPr>
          <p:cNvSpPr txBox="1"/>
          <p:nvPr/>
        </p:nvSpPr>
        <p:spPr>
          <a:xfrm>
            <a:off x="6374842" y="5121870"/>
            <a:ext cx="29477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Population Served:  </a:t>
            </a:r>
            <a:r>
              <a:rPr lang="en-US" sz="1600" dirty="0">
                <a:latin typeface="+mj-lt"/>
              </a:rPr>
              <a:t>1,158,642</a:t>
            </a:r>
          </a:p>
          <a:p>
            <a:pPr algn="ctr"/>
            <a:r>
              <a:rPr lang="en-US" sz="1600" b="1" dirty="0">
                <a:latin typeface="+mj-lt"/>
              </a:rPr>
              <a:t>Square Miles:  </a:t>
            </a:r>
            <a:r>
              <a:rPr lang="en-US" sz="1600" dirty="0">
                <a:latin typeface="+mj-lt"/>
              </a:rPr>
              <a:t>584.95</a:t>
            </a:r>
          </a:p>
          <a:p>
            <a:pPr algn="ctr"/>
            <a:r>
              <a:rPr lang="en-US" sz="1600" b="1" dirty="0">
                <a:latin typeface="+mj-lt"/>
              </a:rPr>
              <a:t>Density:  </a:t>
            </a:r>
            <a:r>
              <a:rPr lang="en-US" sz="1600" dirty="0">
                <a:latin typeface="+mj-lt"/>
              </a:rPr>
              <a:t>1,980.74</a:t>
            </a:r>
          </a:p>
          <a:p>
            <a:pPr algn="ctr"/>
            <a:endParaRPr lang="en-US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353927-6988-E7F4-401F-DD4EE9BC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22735" y="3100826"/>
            <a:ext cx="6472978" cy="1391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146C6-03E3-C0E5-156C-D0ED4FC96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43" y="2133600"/>
            <a:ext cx="2387600" cy="228898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4952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2E6A-4DD8-4C40-DD35-5D531CE43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090982-EA11-905E-D667-811FFA045DDC}"/>
              </a:ext>
            </a:extLst>
          </p:cNvPr>
          <p:cNvSpPr/>
          <p:nvPr/>
        </p:nvSpPr>
        <p:spPr>
          <a:xfrm>
            <a:off x="5121040" y="137013"/>
            <a:ext cx="4114800" cy="6675120"/>
          </a:xfrm>
          <a:prstGeom prst="rect">
            <a:avLst/>
          </a:prstGeom>
          <a:solidFill>
            <a:srgbClr val="94BAC5"/>
          </a:solidFill>
          <a:ln w="57150">
            <a:solidFill>
              <a:srgbClr val="CEA8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8DD64B-90A7-4467-8FC4-6A0EC9F17812}"/>
              </a:ext>
            </a:extLst>
          </p:cNvPr>
          <p:cNvSpPr/>
          <p:nvPr/>
        </p:nvSpPr>
        <p:spPr>
          <a:xfrm>
            <a:off x="5909096" y="1207157"/>
            <a:ext cx="2543694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DA81E-3F6D-3BEE-4940-AF4951163FED}"/>
              </a:ext>
            </a:extLst>
          </p:cNvPr>
          <p:cNvSpPr txBox="1"/>
          <p:nvPr/>
        </p:nvSpPr>
        <p:spPr>
          <a:xfrm>
            <a:off x="5110128" y="10907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BDBCC"/>
                </a:solidFill>
                <a:latin typeface="Aptos Black" panose="020F0502020204030204" pitchFamily="34" charset="0"/>
              </a:rPr>
              <a:t>Nashville, TN</a:t>
            </a:r>
            <a:endParaRPr lang="en-US" sz="1600" dirty="0">
              <a:solidFill>
                <a:srgbClr val="EBDBCC"/>
              </a:solidFill>
              <a:latin typeface="Aptos Black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5F9BC-BD8B-A0EE-A505-C8D2A2A0E748}"/>
              </a:ext>
            </a:extLst>
          </p:cNvPr>
          <p:cNvSpPr txBox="1"/>
          <p:nvPr/>
        </p:nvSpPr>
        <p:spPr>
          <a:xfrm>
            <a:off x="5526765" y="4952406"/>
            <a:ext cx="34644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1,158,642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584.95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1,980.74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2232B-95CB-0DC9-9A3A-229D847E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40" y="1311621"/>
            <a:ext cx="2387600" cy="228898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3F27BF-B422-C5E2-DD1C-C16AFD80A10C}"/>
              </a:ext>
            </a:extLst>
          </p:cNvPr>
          <p:cNvSpPr/>
          <p:nvPr/>
        </p:nvSpPr>
        <p:spPr>
          <a:xfrm>
            <a:off x="670425" y="124829"/>
            <a:ext cx="4114800" cy="6675120"/>
          </a:xfrm>
          <a:prstGeom prst="rect">
            <a:avLst/>
          </a:prstGeom>
          <a:solidFill>
            <a:srgbClr val="EBDBCC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51D133-6DD3-C702-58BB-FD06737DB367}"/>
              </a:ext>
            </a:extLst>
          </p:cNvPr>
          <p:cNvSpPr/>
          <p:nvPr/>
        </p:nvSpPr>
        <p:spPr>
          <a:xfrm>
            <a:off x="1550975" y="1172538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1B934-79D2-8393-FE9A-9847C9CE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29" y="1282765"/>
            <a:ext cx="2286413" cy="2296132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40F23-2BBF-CC99-95F5-AE06F25B5169}"/>
              </a:ext>
            </a:extLst>
          </p:cNvPr>
          <p:cNvSpPr txBox="1"/>
          <p:nvPr/>
        </p:nvSpPr>
        <p:spPr>
          <a:xfrm>
            <a:off x="668512" y="1370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New York City, NY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33BB1E-52A3-DAE5-1A0B-727581F8D170}"/>
              </a:ext>
            </a:extLst>
          </p:cNvPr>
          <p:cNvCxnSpPr>
            <a:cxnSpLocks/>
          </p:cNvCxnSpPr>
          <p:nvPr/>
        </p:nvCxnSpPr>
        <p:spPr>
          <a:xfrm>
            <a:off x="2566358" y="4272908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EF4D9E-8DFF-A31F-9CA7-E7C8BDC83576}"/>
              </a:ext>
            </a:extLst>
          </p:cNvPr>
          <p:cNvSpPr txBox="1"/>
          <p:nvPr/>
        </p:nvSpPr>
        <p:spPr>
          <a:xfrm>
            <a:off x="995328" y="4952406"/>
            <a:ext cx="3632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19,426,449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3.248.12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5,980.83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5CD5F-A63A-B511-CEA7-9D2E0D93C6C4}"/>
              </a:ext>
            </a:extLst>
          </p:cNvPr>
          <p:cNvCxnSpPr>
            <a:cxnSpLocks/>
          </p:cNvCxnSpPr>
          <p:nvPr/>
        </p:nvCxnSpPr>
        <p:spPr>
          <a:xfrm>
            <a:off x="7013813" y="4207593"/>
            <a:ext cx="490354" cy="0"/>
          </a:xfrm>
          <a:prstGeom prst="line">
            <a:avLst/>
          </a:prstGeom>
          <a:ln w="57150">
            <a:solidFill>
              <a:srgbClr val="CEA8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1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EEA3B-68AA-0D9E-F55F-AD6CC6174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88D66B1E-6D57-A7B3-A8D6-64419D06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43" y="65416"/>
            <a:ext cx="2848491" cy="46010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5C2EC3-E27C-C8CA-D9FF-091B5C950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9" y="65416"/>
            <a:ext cx="2871317" cy="46010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10952-BA12-DCB4-D07B-AEFE31D4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68" y="65416"/>
            <a:ext cx="2863855" cy="46010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5B0DCD-C60E-3367-0ADC-CC11C629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083" y="65416"/>
            <a:ext cx="2853928" cy="46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0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86714-B15D-2BE9-7B3B-FBBB983B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09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31A46-A4DB-8A7B-3956-3890D2563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87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DA470F-C30A-0757-6A01-285E4048AFA3}"/>
              </a:ext>
            </a:extLst>
          </p:cNvPr>
          <p:cNvSpPr/>
          <p:nvPr/>
        </p:nvSpPr>
        <p:spPr>
          <a:xfrm>
            <a:off x="447471" y="337226"/>
            <a:ext cx="11387847" cy="61284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9168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4CCD7-EABB-EB99-61B3-9F199BFB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93" y="192701"/>
            <a:ext cx="11264614" cy="64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6945D-2BFE-349B-3BB7-399EFFB4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57" y="506109"/>
            <a:ext cx="10390686" cy="58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06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30E37B-131E-EE6E-AD16-124264C1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1" y="394500"/>
            <a:ext cx="11297381" cy="60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6A2C-BABA-6060-A96D-4ABC8693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A07AB2-C54B-2C40-1DB8-FF82F52A96C7}"/>
              </a:ext>
            </a:extLst>
          </p:cNvPr>
          <p:cNvSpPr/>
          <p:nvPr/>
        </p:nvSpPr>
        <p:spPr>
          <a:xfrm>
            <a:off x="6442239" y="137886"/>
            <a:ext cx="5609772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8BFC6A-093F-CABE-E13E-16EB5008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05" y="616959"/>
            <a:ext cx="2848491" cy="46010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70BB8-3393-75DE-D3E4-3AECAAF2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9" y="137886"/>
            <a:ext cx="2871317" cy="46010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D454A1-7A2E-8F70-4C53-805C010E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06" y="1386216"/>
            <a:ext cx="2863855" cy="46010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8F8C102-16E9-80CE-1EBB-E70A8DC05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083" y="2097416"/>
            <a:ext cx="2853928" cy="4601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30E4FB-0787-760E-FF39-A1EB14E79CAD}"/>
              </a:ext>
            </a:extLst>
          </p:cNvPr>
          <p:cNvSpPr/>
          <p:nvPr/>
        </p:nvSpPr>
        <p:spPr>
          <a:xfrm>
            <a:off x="206420" y="5624285"/>
            <a:ext cx="5609772" cy="1095829"/>
          </a:xfrm>
          <a:prstGeom prst="rect">
            <a:avLst/>
          </a:prstGeom>
          <a:solidFill>
            <a:srgbClr val="FAD6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9F19C-C817-FE43-1158-120F8DF95C12}"/>
              </a:ext>
            </a:extLst>
          </p:cNvPr>
          <p:cNvSpPr txBox="1"/>
          <p:nvPr/>
        </p:nvSpPr>
        <p:spPr>
          <a:xfrm>
            <a:off x="2340843" y="570445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ptos Black" panose="020F0502020204030204" pitchFamily="34" charset="0"/>
              </a:rPr>
              <a:t>DENSITY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DA68A-6340-F457-CD11-7FE42395C6D3}"/>
              </a:ext>
            </a:extLst>
          </p:cNvPr>
          <p:cNvSpPr txBox="1"/>
          <p:nvPr/>
        </p:nvSpPr>
        <p:spPr>
          <a:xfrm>
            <a:off x="7226208" y="219654"/>
            <a:ext cx="4727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+mj-lt"/>
              </a:rPr>
              <a:t>Density allows the data to be normalized across the four states even though the population and square miles are so different.</a:t>
            </a:r>
          </a:p>
        </p:txBody>
      </p:sp>
    </p:spTree>
    <p:extLst>
      <p:ext uri="{BB962C8B-B14F-4D97-AF65-F5344CB8AC3E}">
        <p14:creationId xmlns:p14="http://schemas.microsoft.com/office/powerpoint/2010/main" val="146694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4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DE8DF-988D-C618-8CED-29217BE6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26" y="646890"/>
            <a:ext cx="10592948" cy="5719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F45BB1-3622-E897-AEEB-2BC8651A0A1F}"/>
              </a:ext>
            </a:extLst>
          </p:cNvPr>
          <p:cNvSpPr/>
          <p:nvPr/>
        </p:nvSpPr>
        <p:spPr>
          <a:xfrm>
            <a:off x="0" y="0"/>
            <a:ext cx="12192000" cy="823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THE TERMS THAT I’LL BE USING TO COMPARE</a:t>
            </a:r>
          </a:p>
        </p:txBody>
      </p:sp>
    </p:spTree>
    <p:extLst>
      <p:ext uri="{BB962C8B-B14F-4D97-AF65-F5344CB8AC3E}">
        <p14:creationId xmlns:p14="http://schemas.microsoft.com/office/powerpoint/2010/main" val="248446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F66A0-1197-A980-4DF3-74196742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F04213-CAF2-03C4-6203-D38F606BCAD1}"/>
              </a:ext>
            </a:extLst>
          </p:cNvPr>
          <p:cNvSpPr/>
          <p:nvPr/>
        </p:nvSpPr>
        <p:spPr>
          <a:xfrm>
            <a:off x="0" y="0"/>
            <a:ext cx="12192000" cy="823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COMPARE OPERATING EXPENSES, MILES, HOURS, TRIPS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E46DB-29E9-2334-23EF-78A18AF4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74" y="950379"/>
            <a:ext cx="10304251" cy="57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ED863-F33D-E1DB-8B17-A28BDA1F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1EDD3-C99D-0084-50A9-FC4E9515EA59}"/>
              </a:ext>
            </a:extLst>
          </p:cNvPr>
          <p:cNvSpPr/>
          <p:nvPr/>
        </p:nvSpPr>
        <p:spPr>
          <a:xfrm>
            <a:off x="0" y="0"/>
            <a:ext cx="12192000" cy="823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KPI’S:  trip, mile, expense, per density/capita.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95503-E953-C3B4-B991-19CC4FCB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8" y="916912"/>
            <a:ext cx="10456002" cy="57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0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60AC6-6106-53D0-D96A-21EB412C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3" y="246226"/>
            <a:ext cx="10635574" cy="6290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23978-51C3-6E6E-3BBB-92F09877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77" y="246226"/>
            <a:ext cx="1316476" cy="6328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86559-24D1-6FD4-FFA3-9CE2EA1A8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7" y="4621571"/>
            <a:ext cx="3482502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029E3-CE30-1BB5-AB11-C6C97813D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7" y="5686290"/>
            <a:ext cx="6316493" cy="719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6BA58-961B-CBC0-DE1E-D0F8E794FFE1}"/>
              </a:ext>
            </a:extLst>
          </p:cNvPr>
          <p:cNvSpPr txBox="1"/>
          <p:nvPr/>
        </p:nvSpPr>
        <p:spPr>
          <a:xfrm>
            <a:off x="1958503" y="5645870"/>
            <a:ext cx="5162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ptos Black" panose="020F0502020204030204" pitchFamily="34" charset="0"/>
              </a:rPr>
              <a:t>TRANSPORTATION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5222B-2A88-9216-5E63-ADF904D0C73B}"/>
              </a:ext>
            </a:extLst>
          </p:cNvPr>
          <p:cNvSpPr txBox="1"/>
          <p:nvPr/>
        </p:nvSpPr>
        <p:spPr>
          <a:xfrm>
            <a:off x="1926077" y="4610887"/>
            <a:ext cx="2334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ptos Black" panose="020F0502020204030204" pitchFamily="34" charset="0"/>
              </a:rPr>
              <a:t>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F8D2C-D0AC-80AD-F4F4-7EB1DE2944E7}"/>
              </a:ext>
            </a:extLst>
          </p:cNvPr>
          <p:cNvSpPr txBox="1"/>
          <p:nvPr/>
        </p:nvSpPr>
        <p:spPr>
          <a:xfrm rot="16200000">
            <a:off x="-1100815" y="1746393"/>
            <a:ext cx="493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B6D0E9"/>
                </a:solidFill>
                <a:latin typeface="Aptos Black" panose="020F0502020204030204" pitchFamily="34" charset="0"/>
              </a:rPr>
              <a:t>PUBLIC TRANSPORTATION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E05B13-D256-B175-BE4B-BA1867E4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788" y="246226"/>
            <a:ext cx="162128" cy="62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1FF9A-E44A-27D7-492C-2124E870C7DA}"/>
              </a:ext>
            </a:extLst>
          </p:cNvPr>
          <p:cNvSpPr txBox="1"/>
          <p:nvPr/>
        </p:nvSpPr>
        <p:spPr>
          <a:xfrm>
            <a:off x="226979" y="78161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ptos Black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11172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F4D3E-64ED-2FB7-ABD9-F30E34B6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57" y="487059"/>
            <a:ext cx="10390686" cy="58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A125E-4549-B27D-3309-E9FB9578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36" y="310542"/>
            <a:ext cx="11014127" cy="6236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1C11E-EFFE-8C90-E9A5-9A77AE6B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97" y="1387812"/>
            <a:ext cx="3128087" cy="41439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CB097F-90A8-F6E7-50F3-3F03516CCA93}"/>
              </a:ext>
            </a:extLst>
          </p:cNvPr>
          <p:cNvSpPr/>
          <p:nvPr/>
        </p:nvSpPr>
        <p:spPr>
          <a:xfrm>
            <a:off x="8754256" y="2713220"/>
            <a:ext cx="704538" cy="374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3F778C-5769-8577-9A49-6986327A6215}"/>
              </a:ext>
            </a:extLst>
          </p:cNvPr>
          <p:cNvSpPr/>
          <p:nvPr/>
        </p:nvSpPr>
        <p:spPr>
          <a:xfrm>
            <a:off x="7435121" y="3672590"/>
            <a:ext cx="3357797" cy="1993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4E9A6-6C51-7F9C-94A3-86D40633238E}"/>
              </a:ext>
            </a:extLst>
          </p:cNvPr>
          <p:cNvSpPr txBox="1"/>
          <p:nvPr/>
        </p:nvSpPr>
        <p:spPr>
          <a:xfrm>
            <a:off x="6875541" y="3623129"/>
            <a:ext cx="47275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Public transportation provides </a:t>
            </a:r>
          </a:p>
          <a:p>
            <a:pPr algn="ctr"/>
            <a:r>
              <a:rPr lang="en-US" dirty="0">
                <a:latin typeface="+mj-lt"/>
              </a:rPr>
              <a:t>opportunity, access, choice and freedom, </a:t>
            </a:r>
          </a:p>
          <a:p>
            <a:pPr algn="ctr"/>
            <a:r>
              <a:rPr lang="en-US" dirty="0">
                <a:latin typeface="+mj-lt"/>
              </a:rPr>
              <a:t>all of which contributes to an improved </a:t>
            </a:r>
          </a:p>
          <a:p>
            <a:pPr algn="ctr"/>
            <a:r>
              <a:rPr lang="en-US" dirty="0">
                <a:latin typeface="+mj-lt"/>
              </a:rPr>
              <a:t>quality of life.  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Visiting major cities in the US has </a:t>
            </a:r>
          </a:p>
          <a:p>
            <a:pPr algn="ctr"/>
            <a:r>
              <a:rPr lang="en-US" dirty="0">
                <a:latin typeface="+mj-lt"/>
              </a:rPr>
              <a:t>shown me that Nashville could do better.  </a:t>
            </a:r>
          </a:p>
          <a:p>
            <a:pPr algn="ctr"/>
            <a:r>
              <a:rPr lang="en-US" dirty="0">
                <a:latin typeface="+mj-lt"/>
              </a:rPr>
              <a:t>I want to know why Nashville is not providing </a:t>
            </a:r>
          </a:p>
          <a:p>
            <a:pPr algn="ctr"/>
            <a:r>
              <a:rPr lang="en-US" dirty="0">
                <a:latin typeface="+mj-lt"/>
              </a:rPr>
              <a:t>the same quality of service as </a:t>
            </a:r>
          </a:p>
          <a:p>
            <a:pPr algn="ctr"/>
            <a:r>
              <a:rPr lang="en-US" dirty="0">
                <a:latin typeface="+mj-lt"/>
              </a:rPr>
              <a:t>other cities.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0C433-5416-118C-0371-D9619E8D7C99}"/>
              </a:ext>
            </a:extLst>
          </p:cNvPr>
          <p:cNvSpPr/>
          <p:nvPr/>
        </p:nvSpPr>
        <p:spPr>
          <a:xfrm>
            <a:off x="7555043" y="1326630"/>
            <a:ext cx="2998032" cy="1761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CEFA0-1D25-B334-58A0-1D7A8E585C75}"/>
              </a:ext>
            </a:extLst>
          </p:cNvPr>
          <p:cNvSpPr txBox="1"/>
          <p:nvPr/>
        </p:nvSpPr>
        <p:spPr>
          <a:xfrm>
            <a:off x="6726195" y="987814"/>
            <a:ext cx="609724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ptos Black" panose="020F0502020204030204" pitchFamily="34" charset="0"/>
              </a:rPr>
              <a:t>WHY </a:t>
            </a:r>
          </a:p>
          <a:p>
            <a:r>
              <a:rPr lang="en-US" sz="4400" dirty="0">
                <a:latin typeface="Aptos Black" panose="020F0502020204030204" pitchFamily="34" charset="0"/>
              </a:rPr>
              <a:t>PUBLIC </a:t>
            </a:r>
          </a:p>
          <a:p>
            <a:r>
              <a:rPr lang="en-US" sz="4400" dirty="0">
                <a:latin typeface="Aptos Black" panose="020F0502020204030204" pitchFamily="34" charset="0"/>
              </a:rPr>
              <a:t>TRANSPORTATION?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3609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F12FD-717C-7C71-8B9C-C6534961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2767E-F22C-9C8D-410B-E9B326E9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9" y="1374536"/>
            <a:ext cx="9026994" cy="50891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9E9078-4644-0EAC-58FB-546D97ED6953}"/>
              </a:ext>
            </a:extLst>
          </p:cNvPr>
          <p:cNvSpPr/>
          <p:nvPr/>
        </p:nvSpPr>
        <p:spPr>
          <a:xfrm>
            <a:off x="0" y="-1"/>
            <a:ext cx="12192000" cy="1169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THE FOUR CITYIES THAT I’LL BE COMPARING and their size, population, density.</a:t>
            </a:r>
          </a:p>
        </p:txBody>
      </p:sp>
    </p:spTree>
    <p:extLst>
      <p:ext uri="{BB962C8B-B14F-4D97-AF65-F5344CB8AC3E}">
        <p14:creationId xmlns:p14="http://schemas.microsoft.com/office/powerpoint/2010/main" val="423938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D0992E-DC3A-4715-F6ED-220387564343}"/>
              </a:ext>
            </a:extLst>
          </p:cNvPr>
          <p:cNvSpPr/>
          <p:nvPr/>
        </p:nvSpPr>
        <p:spPr>
          <a:xfrm>
            <a:off x="5493145" y="139344"/>
            <a:ext cx="4282226" cy="6653342"/>
          </a:xfrm>
          <a:prstGeom prst="rect">
            <a:avLst/>
          </a:prstGeom>
          <a:solidFill>
            <a:srgbClr val="EBDBCC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1F770-24D3-8FF2-476D-2EDC6D2E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1" y="139344"/>
            <a:ext cx="2468548" cy="1175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EC418-8AF3-76A5-4F14-CCC6C95F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1" y="1314706"/>
            <a:ext cx="4421186" cy="506030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A00E360-7F1E-826E-CF0E-A7927F016CD5}"/>
              </a:ext>
            </a:extLst>
          </p:cNvPr>
          <p:cNvSpPr/>
          <p:nvPr/>
        </p:nvSpPr>
        <p:spPr>
          <a:xfrm>
            <a:off x="6485696" y="811801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521C2C-26E8-C3C0-1E32-6AA0A9E7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50" y="934462"/>
            <a:ext cx="2286413" cy="2296132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77DCC9-11F9-AC9E-98B7-973F1BE19063}"/>
              </a:ext>
            </a:extLst>
          </p:cNvPr>
          <p:cNvSpPr txBox="1"/>
          <p:nvPr/>
        </p:nvSpPr>
        <p:spPr>
          <a:xfrm>
            <a:off x="5512001" y="19313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New York City, NY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13518A-1BA3-E21F-7C77-B1F946EAD451}"/>
              </a:ext>
            </a:extLst>
          </p:cNvPr>
          <p:cNvCxnSpPr>
            <a:cxnSpLocks/>
          </p:cNvCxnSpPr>
          <p:nvPr/>
        </p:nvCxnSpPr>
        <p:spPr>
          <a:xfrm>
            <a:off x="7501079" y="4280166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305077-A1DF-497F-07F5-D236375D3E3D}"/>
              </a:ext>
            </a:extLst>
          </p:cNvPr>
          <p:cNvSpPr txBox="1"/>
          <p:nvPr/>
        </p:nvSpPr>
        <p:spPr>
          <a:xfrm>
            <a:off x="5818048" y="4966921"/>
            <a:ext cx="3632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19,426,449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3.248.12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5,980.83</a:t>
            </a:r>
          </a:p>
          <a:p>
            <a:pPr algn="ctr"/>
            <a:endParaRPr lang="en-US" sz="20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5257EF-85E1-F5A5-778A-0B01ED04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0869" y="4418645"/>
            <a:ext cx="6472978" cy="13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F310-FE3E-5FAF-CA0E-0BC41BDE2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327F40-4639-74E1-0DBC-B32260A60BFF}"/>
              </a:ext>
            </a:extLst>
          </p:cNvPr>
          <p:cNvSpPr/>
          <p:nvPr/>
        </p:nvSpPr>
        <p:spPr>
          <a:xfrm>
            <a:off x="670425" y="124829"/>
            <a:ext cx="4114800" cy="6675120"/>
          </a:xfrm>
          <a:prstGeom prst="rect">
            <a:avLst/>
          </a:prstGeom>
          <a:solidFill>
            <a:srgbClr val="EBDBCC"/>
          </a:solidFill>
          <a:ln w="57150">
            <a:solidFill>
              <a:srgbClr val="94BA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EA3515-4266-3D47-68BA-843F8DCBBD00}"/>
              </a:ext>
            </a:extLst>
          </p:cNvPr>
          <p:cNvSpPr/>
          <p:nvPr/>
        </p:nvSpPr>
        <p:spPr>
          <a:xfrm>
            <a:off x="1550975" y="1172538"/>
            <a:ext cx="2521123" cy="24979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C3ED9-2457-6E6D-BC2F-4ECA68F2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29" y="1282765"/>
            <a:ext cx="2286413" cy="2296132"/>
          </a:xfrm>
          <a:prstGeom prst="ellipse">
            <a:avLst/>
          </a:prstGeom>
          <a:ln w="63500" cap="rnd"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36F475-B55A-F870-E449-A8CFD8E2D073}"/>
              </a:ext>
            </a:extLst>
          </p:cNvPr>
          <p:cNvSpPr txBox="1"/>
          <p:nvPr/>
        </p:nvSpPr>
        <p:spPr>
          <a:xfrm>
            <a:off x="668512" y="13701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EA884"/>
                </a:solidFill>
                <a:latin typeface="Aptos Black" panose="020F0502020204030204" pitchFamily="34" charset="0"/>
              </a:rPr>
              <a:t>New York City, NY</a:t>
            </a:r>
            <a:endParaRPr lang="en-US" sz="1600" dirty="0">
              <a:solidFill>
                <a:srgbClr val="CEA884"/>
              </a:solidFill>
              <a:latin typeface="Aptos Black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B2B176-2B2D-2299-A9C3-E69DEB1D610C}"/>
              </a:ext>
            </a:extLst>
          </p:cNvPr>
          <p:cNvCxnSpPr>
            <a:cxnSpLocks/>
          </p:cNvCxnSpPr>
          <p:nvPr/>
        </p:nvCxnSpPr>
        <p:spPr>
          <a:xfrm>
            <a:off x="2566358" y="4272908"/>
            <a:ext cx="490354" cy="0"/>
          </a:xfrm>
          <a:prstGeom prst="line">
            <a:avLst/>
          </a:prstGeom>
          <a:ln w="57150">
            <a:solidFill>
              <a:srgbClr val="94BAC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12C6D1-8328-90CA-10BC-072F176C00E3}"/>
              </a:ext>
            </a:extLst>
          </p:cNvPr>
          <p:cNvSpPr txBox="1"/>
          <p:nvPr/>
        </p:nvSpPr>
        <p:spPr>
          <a:xfrm>
            <a:off x="995328" y="4952406"/>
            <a:ext cx="36324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Population Served:  </a:t>
            </a:r>
            <a:r>
              <a:rPr lang="en-US" sz="2000" dirty="0">
                <a:latin typeface="+mj-lt"/>
              </a:rPr>
              <a:t>19,426,449</a:t>
            </a:r>
          </a:p>
          <a:p>
            <a:pPr algn="ctr"/>
            <a:r>
              <a:rPr lang="en-US" sz="2000" b="1" dirty="0">
                <a:latin typeface="+mj-lt"/>
              </a:rPr>
              <a:t>Square Miles:  </a:t>
            </a:r>
            <a:r>
              <a:rPr lang="en-US" sz="2000" dirty="0">
                <a:latin typeface="+mj-lt"/>
              </a:rPr>
              <a:t>3.248.12</a:t>
            </a:r>
          </a:p>
          <a:p>
            <a:pPr algn="ctr"/>
            <a:r>
              <a:rPr lang="en-US" sz="2000" b="1" dirty="0">
                <a:latin typeface="+mj-lt"/>
              </a:rPr>
              <a:t>Density:  </a:t>
            </a:r>
            <a:r>
              <a:rPr lang="en-US" sz="2000" dirty="0">
                <a:latin typeface="+mj-lt"/>
              </a:rPr>
              <a:t>5,980.83</a:t>
            </a:r>
          </a:p>
          <a:p>
            <a:pPr algn="ctr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0560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284</Words>
  <Application>Microsoft Office PowerPoint</Application>
  <PresentationFormat>Widescreen</PresentationFormat>
  <Paragraphs>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Black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Cho</dc:creator>
  <cp:lastModifiedBy>K Cho</cp:lastModifiedBy>
  <cp:revision>21</cp:revision>
  <dcterms:created xsi:type="dcterms:W3CDTF">2024-12-12T17:40:56Z</dcterms:created>
  <dcterms:modified xsi:type="dcterms:W3CDTF">2024-12-12T21:41:29Z</dcterms:modified>
</cp:coreProperties>
</file>